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84228"/>
  </p:normalViewPr>
  <p:slideViewPr>
    <p:cSldViewPr snapToGrid="0" snapToObjects="1">
      <p:cViewPr>
        <p:scale>
          <a:sx n="85" d="100"/>
          <a:sy n="85" d="100"/>
        </p:scale>
        <p:origin x="400"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commentAuthors" Target="commentAuthors.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960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7414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18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7"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tiff"/></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7.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1.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5.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6.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smtClean="0"/>
              <a:t>Software Engineering for Data Scientists</a:t>
            </a:r>
            <a:endParaRPr lang="en-US" sz="3600" dirty="0"/>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smtClean="0"/>
              <a:t>David A. C. Beck (dacb)</a:t>
            </a:r>
          </a:p>
          <a:p>
            <a:r>
              <a:rPr lang="en-US" dirty="0" smtClean="0"/>
              <a:t>Chemical Engineering &amp; </a:t>
            </a:r>
            <a:r>
              <a:rPr lang="en-US" dirty="0" err="1" smtClean="0"/>
              <a:t>eScience</a:t>
            </a:r>
            <a:r>
              <a:rPr lang="en-US" dirty="0" smtClean="0"/>
              <a:t> Institute</a:t>
            </a:r>
            <a:endParaRPr lang="en-US" dirty="0"/>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smtClean="0"/>
              <a:t>Advancing data-intensive </a:t>
            </a:r>
            <a:r>
              <a:rPr lang="en-US" dirty="0" smtClean="0"/>
              <a:t>discovery in all fields</a:t>
            </a:r>
            <a:endParaRPr lang="en-US" dirty="0"/>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smtClean="0"/>
              <a:t>Be boundless</a:t>
            </a:r>
            <a:endParaRPr lang="en-US" dirty="0"/>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t>
            </a:r>
            <a:r>
              <a:rPr lang="en-US" sz="3600" smtClean="0"/>
              <a:t>About </a:t>
            </a:r>
            <a:r>
              <a:rPr lang="en-US" sz="3600" dirty="0" smtClean="0"/>
              <a:t>Code</a:t>
            </a:r>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47675" y="378502"/>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800" b="1" dirty="0" smtClean="0">
                <a:solidFill>
                  <a:schemeClr val="dk1"/>
                </a:solidFill>
                <a:latin typeface="Calibri"/>
                <a:ea typeface="Calibri"/>
                <a:cs typeface="Calibri"/>
                <a:sym typeface="Calibri"/>
              </a:rPr>
              <a:t>In class exercise</a:t>
            </a:r>
            <a:endParaRPr lang="en-US" sz="4800" b="1"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body" idx="1"/>
          </p:nvPr>
        </p:nvSpPr>
        <p:spPr>
          <a:xfrm>
            <a:off x="457200" y="1663908"/>
            <a:ext cx="8229600" cy="4572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dirty="0" smtClean="0">
                <a:solidFill>
                  <a:schemeClr val="dk1"/>
                </a:solidFill>
                <a:latin typeface="Calibri"/>
                <a:ea typeface="Calibri"/>
                <a:cs typeface="Calibri"/>
                <a:sym typeface="Calibri"/>
              </a:rPr>
              <a:t>Split into teams of two</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~10 minutes</a:t>
            </a:r>
          </a:p>
          <a:p>
            <a:pPr lvl="2" indent="-342900">
              <a:spcBef>
                <a:spcPts val="0"/>
              </a:spcBef>
              <a:buClr>
                <a:schemeClr val="dk1"/>
              </a:buClr>
              <a:buSzPct val="100000"/>
            </a:pPr>
            <a:r>
              <a:rPr lang="en-US" sz="3200" dirty="0" smtClean="0">
                <a:solidFill>
                  <a:schemeClr val="dk1"/>
                </a:solidFill>
                <a:latin typeface="Calibri"/>
                <a:ea typeface="Calibri"/>
                <a:cs typeface="Calibri"/>
                <a:sym typeface="Calibri"/>
              </a:rPr>
              <a:t>Partner A reviews B’s code</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~10</a:t>
            </a:r>
            <a:r>
              <a:rPr lang="en-US" sz="3600" b="0" i="0" u="none" dirty="0" smtClean="0">
                <a:solidFill>
                  <a:schemeClr val="dk1"/>
                </a:solidFill>
                <a:latin typeface="Calibri"/>
                <a:ea typeface="Calibri"/>
                <a:cs typeface="Calibri"/>
                <a:sym typeface="Calibri"/>
              </a:rPr>
              <a:t> minutes</a:t>
            </a:r>
          </a:p>
          <a:p>
            <a:pPr lvl="2" indent="-342900">
              <a:spcBef>
                <a:spcPts val="0"/>
              </a:spcBef>
              <a:buClr>
                <a:schemeClr val="dk1"/>
              </a:buClr>
              <a:buSzPct val="100000"/>
            </a:pPr>
            <a:r>
              <a:rPr lang="en-US" sz="3200" dirty="0" smtClean="0">
                <a:solidFill>
                  <a:schemeClr val="dk1"/>
                </a:solidFill>
                <a:latin typeface="Calibri"/>
                <a:ea typeface="Calibri"/>
                <a:cs typeface="Calibri"/>
                <a:sym typeface="Calibri"/>
              </a:rPr>
              <a:t>Partner B reviews A’s code</a:t>
            </a:r>
            <a:endParaRPr lang="en-US" sz="3200" b="0" i="0" u="none" dirty="0" smtClean="0">
              <a:solidFill>
                <a:schemeClr val="dk1"/>
              </a:solidFill>
              <a:latin typeface="Calibri"/>
              <a:ea typeface="Calibri"/>
              <a:cs typeface="Calibri"/>
              <a:sym typeface="Calibri"/>
            </a:endParaRPr>
          </a:p>
          <a:p>
            <a:pPr lvl="1" indent="-342900">
              <a:spcBef>
                <a:spcPts val="0"/>
              </a:spcBef>
              <a:buClr>
                <a:schemeClr val="dk1"/>
              </a:buClr>
              <a:buSzPct val="100000"/>
              <a:buFont typeface="Arial"/>
              <a:buChar char="•"/>
            </a:pPr>
            <a:r>
              <a:rPr lang="en-US" sz="3600" smtClean="0">
                <a:solidFill>
                  <a:schemeClr val="dk1"/>
                </a:solidFill>
                <a:latin typeface="Calibri"/>
                <a:ea typeface="Calibri"/>
                <a:cs typeface="Calibri"/>
                <a:sym typeface="Calibri"/>
              </a:rPr>
              <a:t>~20 </a:t>
            </a:r>
            <a:r>
              <a:rPr lang="en-US" sz="3600" dirty="0" smtClean="0">
                <a:solidFill>
                  <a:schemeClr val="dk1"/>
                </a:solidFill>
                <a:latin typeface="Calibri"/>
                <a:ea typeface="Calibri"/>
                <a:cs typeface="Calibri"/>
                <a:sym typeface="Calibri"/>
              </a:rPr>
              <a:t>minutes</a:t>
            </a:r>
          </a:p>
          <a:p>
            <a:pPr lvl="2" indent="-342900">
              <a:spcBef>
                <a:spcPts val="0"/>
              </a:spcBef>
              <a:buClr>
                <a:schemeClr val="dk1"/>
              </a:buClr>
              <a:buSzPct val="100000"/>
            </a:pPr>
            <a:r>
              <a:rPr lang="en-US" sz="3200" b="0" i="0" u="none" dirty="0" smtClean="0">
                <a:solidFill>
                  <a:schemeClr val="dk1"/>
                </a:solidFill>
                <a:latin typeface="Calibri"/>
                <a:ea typeface="Calibri"/>
                <a:cs typeface="Calibri"/>
                <a:sym typeface="Calibri"/>
              </a:rPr>
              <a:t>Report back on what you learned</a:t>
            </a:r>
          </a:p>
          <a:p>
            <a:pPr lvl="3" indent="-342900">
              <a:spcBef>
                <a:spcPts val="0"/>
              </a:spcBef>
              <a:buClr>
                <a:schemeClr val="dk1"/>
              </a:buClr>
              <a:buSzPct val="100000"/>
            </a:pPr>
            <a:r>
              <a:rPr lang="en-US" sz="2800" dirty="0" smtClean="0">
                <a:solidFill>
                  <a:schemeClr val="dk1"/>
                </a:solidFill>
                <a:latin typeface="Calibri"/>
                <a:ea typeface="Calibri"/>
                <a:cs typeface="Calibri"/>
                <a:sym typeface="Calibri"/>
              </a:rPr>
              <a:t>About your code</a:t>
            </a:r>
          </a:p>
          <a:p>
            <a:pPr lvl="3" indent="-342900">
              <a:spcBef>
                <a:spcPts val="0"/>
              </a:spcBef>
              <a:buClr>
                <a:schemeClr val="dk1"/>
              </a:buClr>
              <a:buSzPct val="100000"/>
            </a:pPr>
            <a:r>
              <a:rPr lang="en-US" sz="2800" dirty="0" smtClean="0">
                <a:solidFill>
                  <a:schemeClr val="dk1"/>
                </a:solidFill>
                <a:latin typeface="Calibri"/>
                <a:ea typeface="Calibri"/>
                <a:cs typeface="Calibri"/>
                <a:sym typeface="Calibri"/>
              </a:rPr>
              <a:t>About the process</a:t>
            </a:r>
            <a:endParaRPr lang="en-US" sz="2800" b="0" i="0" u="none" dirty="0">
              <a:solidFill>
                <a:schemeClr val="dk1"/>
              </a:solidFill>
              <a:latin typeface="Calibri"/>
              <a:ea typeface="Calibri"/>
              <a:cs typeface="Calibri"/>
              <a:sym typeface="Calibri"/>
            </a:endParaRPr>
          </a:p>
        </p:txBody>
      </p:sp>
      <p:sp>
        <p:nvSpPr>
          <p:cNvPr id="2" name="TextBox 1"/>
          <p:cNvSpPr txBox="1"/>
          <p:nvPr/>
        </p:nvSpPr>
        <p:spPr>
          <a:xfrm>
            <a:off x="5608230" y="3365133"/>
            <a:ext cx="3069045" cy="584775"/>
          </a:xfrm>
          <a:prstGeom prst="rect">
            <a:avLst/>
          </a:prstGeom>
          <a:noFill/>
        </p:spPr>
        <p:txBody>
          <a:bodyPr wrap="none" rtlCol="0">
            <a:spAutoFit/>
          </a:bodyPr>
          <a:lstStyle/>
          <a:p>
            <a:r>
              <a:rPr lang="en-US" sz="3200" b="1" dirty="0" smtClean="0">
                <a:solidFill>
                  <a:srgbClr val="FF0000"/>
                </a:solidFill>
              </a:rPr>
              <a:t>ASK QUESTIONS!</a:t>
            </a:r>
            <a:endParaRPr lang="en-US" sz="3200" b="1" dirty="0">
              <a:solidFill>
                <a:srgbClr val="FF0000"/>
              </a:solidFill>
            </a:endParaRPr>
          </a:p>
        </p:txBody>
      </p:sp>
    </p:spTree>
    <p:extLst>
      <p:ext uri="{BB962C8B-B14F-4D97-AF65-F5344CB8AC3E}">
        <p14:creationId xmlns:p14="http://schemas.microsoft.com/office/powerpoint/2010/main" val="161402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47675" y="378502"/>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800" b="1" dirty="0" smtClean="0">
                <a:solidFill>
                  <a:schemeClr val="dk1"/>
                </a:solidFill>
                <a:latin typeface="Calibri"/>
                <a:ea typeface="Calibri"/>
                <a:cs typeface="Calibri"/>
                <a:sym typeface="Calibri"/>
              </a:rPr>
              <a:t>In class exercise</a:t>
            </a:r>
            <a:endParaRPr lang="en-US" sz="4800" b="1"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body" idx="1"/>
          </p:nvPr>
        </p:nvSpPr>
        <p:spPr>
          <a:xfrm>
            <a:off x="457200" y="1663908"/>
            <a:ext cx="8229600" cy="4572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dirty="0" smtClean="0">
                <a:solidFill>
                  <a:schemeClr val="dk1"/>
                </a:solidFill>
                <a:latin typeface="Calibri"/>
                <a:ea typeface="Calibri"/>
                <a:cs typeface="Calibri"/>
                <a:sym typeface="Calibri"/>
              </a:rPr>
              <a:t>This is a safe spac</a:t>
            </a:r>
            <a:r>
              <a:rPr lang="en-US" sz="4000" dirty="0" smtClean="0">
                <a:solidFill>
                  <a:schemeClr val="dk1"/>
                </a:solidFill>
                <a:latin typeface="Calibri"/>
                <a:ea typeface="Calibri"/>
                <a:cs typeface="Calibri"/>
                <a:sym typeface="Calibri"/>
              </a:rPr>
              <a:t>e</a:t>
            </a:r>
          </a:p>
          <a:p>
            <a:pPr lvl="1" indent="-342900">
              <a:spcBef>
                <a:spcPts val="0"/>
              </a:spcBef>
              <a:buClr>
                <a:schemeClr val="dk1"/>
              </a:buClr>
              <a:buSzPct val="100000"/>
              <a:buFont typeface="Arial"/>
              <a:buChar char="•"/>
            </a:pPr>
            <a:r>
              <a:rPr lang="en-US" sz="3600" b="0" i="0" u="none" dirty="0" smtClean="0">
                <a:solidFill>
                  <a:schemeClr val="dk1"/>
                </a:solidFill>
                <a:latin typeface="Calibri"/>
                <a:ea typeface="Calibri"/>
                <a:cs typeface="Calibri"/>
                <a:sym typeface="Calibri"/>
              </a:rPr>
              <a:t>We are here to learn from and work with each other</a:t>
            </a:r>
          </a:p>
          <a:p>
            <a:pPr lvl="1" indent="-342900">
              <a:spcBef>
                <a:spcPts val="0"/>
              </a:spcBef>
              <a:buClr>
                <a:schemeClr val="dk1"/>
              </a:buClr>
              <a:buSzPct val="100000"/>
              <a:buFont typeface="Arial"/>
              <a:buChar char="•"/>
            </a:pPr>
            <a:r>
              <a:rPr lang="en-US" sz="3600" dirty="0" smtClean="0">
                <a:solidFill>
                  <a:schemeClr val="dk1"/>
                </a:solidFill>
                <a:latin typeface="Calibri"/>
                <a:ea typeface="Calibri"/>
                <a:cs typeface="Calibri"/>
                <a:sym typeface="Calibri"/>
              </a:rPr>
              <a:t>Compliment sandwiches taste great</a:t>
            </a:r>
          </a:p>
          <a:p>
            <a:pPr lvl="1" indent="-342900">
              <a:spcBef>
                <a:spcPts val="0"/>
              </a:spcBef>
              <a:buClr>
                <a:schemeClr val="dk1"/>
              </a:buClr>
              <a:buSzPct val="100000"/>
              <a:buFont typeface="Arial"/>
              <a:buChar char="•"/>
            </a:pPr>
            <a:endParaRPr lang="en-US" sz="3600" b="0" i="0" u="none" dirty="0">
              <a:solidFill>
                <a:schemeClr val="dk1"/>
              </a:solidFill>
              <a:latin typeface="Calibri"/>
              <a:ea typeface="Calibri"/>
              <a:cs typeface="Calibri"/>
              <a:sym typeface="Calibri"/>
            </a:endParaRPr>
          </a:p>
          <a:p>
            <a:pPr>
              <a:spcBef>
                <a:spcPts val="0"/>
              </a:spcBef>
              <a:buClr>
                <a:schemeClr val="dk1"/>
              </a:buClr>
              <a:buSzPct val="100000"/>
            </a:pPr>
            <a:r>
              <a:rPr lang="en-US" sz="4000" dirty="0" smtClean="0">
                <a:solidFill>
                  <a:schemeClr val="dk1"/>
                </a:solidFill>
                <a:latin typeface="Calibri"/>
                <a:ea typeface="Calibri"/>
                <a:cs typeface="Calibri"/>
                <a:sym typeface="Calibri"/>
              </a:rPr>
              <a:t>Follow the template and make notes</a:t>
            </a:r>
            <a:endParaRPr lang="en-US" sz="4000" b="0" i="0" u="none" dirty="0" smtClean="0">
              <a:solidFill>
                <a:schemeClr val="dk1"/>
              </a:solidFill>
              <a:latin typeface="Calibri"/>
              <a:ea typeface="Calibri"/>
              <a:cs typeface="Calibri"/>
              <a:sym typeface="Calibri"/>
            </a:endParaRPr>
          </a:p>
        </p:txBody>
      </p:sp>
      <p:sp>
        <p:nvSpPr>
          <p:cNvPr id="2" name="Rectangle 1"/>
          <p:cNvSpPr/>
          <p:nvPr/>
        </p:nvSpPr>
        <p:spPr>
          <a:xfrm>
            <a:off x="4453217" y="3244334"/>
            <a:ext cx="237566" cy="369332"/>
          </a:xfrm>
          <a:prstGeom prst="rect">
            <a:avLst/>
          </a:prstGeom>
        </p:spPr>
        <p:txBody>
          <a:bodyPr wrap="none">
            <a:spAutoFit/>
          </a:bodyPr>
          <a:lstStyle/>
          <a:p>
            <a:r>
              <a:rPr lang="sk-SK" dirty="0"/>
              <a:t> </a:t>
            </a:r>
            <a:endParaRPr lang="en-US" dirty="0"/>
          </a:p>
        </p:txBody>
      </p:sp>
    </p:spTree>
    <p:extLst>
      <p:ext uri="{BB962C8B-B14F-4D97-AF65-F5344CB8AC3E}">
        <p14:creationId xmlns:p14="http://schemas.microsoft.com/office/powerpoint/2010/main" val="1699050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Technology Review Template</a:t>
            </a:r>
          </a:p>
        </p:txBody>
      </p:sp>
      <p:sp>
        <p:nvSpPr>
          <p:cNvPr id="374" name="Shape 374"/>
          <p:cNvSpPr txBox="1">
            <a:spLocks noGrp="1"/>
          </p:cNvSpPr>
          <p:nvPr>
            <p:ph type="body" idx="1"/>
          </p:nvPr>
        </p:nvSpPr>
        <p:spPr>
          <a:xfrm>
            <a:off x="457200" y="1519516"/>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technology reviews?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smtClean="0">
                <a:solidFill>
                  <a:schemeClr val="dk1"/>
                </a:solidFill>
                <a:latin typeface="Calibri"/>
                <a:ea typeface="Calibri"/>
                <a:cs typeface="Calibri"/>
                <a:sym typeface="Calibri"/>
              </a:rPr>
              <a:t>Evaluate a package for deployment in a project</a:t>
            </a:r>
            <a:endParaRPr lang="en-US" sz="2400" b="0" i="0" u="none" strike="noStrike" cap="none" dirty="0">
              <a:solidFill>
                <a:schemeClr val="dk1"/>
              </a:solidFill>
              <a:latin typeface="Calibri"/>
              <a:ea typeface="Calibri"/>
              <a:cs typeface="Calibri"/>
              <a:sym typeface="Calibri"/>
            </a:endParaRPr>
          </a:p>
        </p:txBody>
      </p:sp>
      <p:sp>
        <p:nvSpPr>
          <p:cNvPr id="376" name="Shape 376"/>
          <p:cNvSpPr txBox="1"/>
          <p:nvPr/>
        </p:nvSpPr>
        <p:spPr>
          <a:xfrm>
            <a:off x="457200" y="2891116"/>
            <a:ext cx="8229600" cy="3200399"/>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Requirements that indicate a need for the proposed package</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Discuss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the package works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Appeal of using the package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Drawbacks of using the package</a:t>
            </a:r>
          </a:p>
        </p:txBody>
      </p:sp>
    </p:spTree>
    <p:extLst>
      <p:ext uri="{BB962C8B-B14F-4D97-AF65-F5344CB8AC3E}">
        <p14:creationId xmlns:p14="http://schemas.microsoft.com/office/powerpoint/2010/main" val="112072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smtClean="0">
                <a:latin typeface="Courier New" charset="0"/>
                <a:ea typeface="Courier New" charset="0"/>
                <a:cs typeface="Courier New" charset="0"/>
              </a:rPr>
              <a:t>pep8</a:t>
            </a:r>
          </a:p>
          <a:p>
            <a:pPr lvl="2"/>
            <a:r>
              <a:rPr lang="en-US" altLang="en-US" dirty="0" smtClean="0">
                <a:latin typeface="Calibri" charset="0"/>
                <a:ea typeface="Calibri" charset="0"/>
                <a:cs typeface="Calibri" charset="0"/>
              </a:rPr>
              <a:t>Also see </a:t>
            </a:r>
            <a:r>
              <a:rPr lang="en-US" altLang="en-US" dirty="0" err="1" smtClean="0">
                <a:latin typeface="Calibri" charset="0"/>
                <a:ea typeface="Calibri" charset="0"/>
                <a:cs typeface="Calibri" charset="0"/>
              </a:rPr>
              <a:t>pycodestyle</a:t>
            </a:r>
            <a:r>
              <a:rPr lang="en-US" altLang="en-US" dirty="0">
                <a:latin typeface="Calibri" charset="0"/>
                <a:ea typeface="Calibri" charset="0"/>
                <a:cs typeface="Calibri" charset="0"/>
              </a:rPr>
              <a:t>: </a:t>
            </a:r>
            <a:r>
              <a:rPr lang="en-US" altLang="en-US" dirty="0">
                <a:latin typeface="Courier New" charset="0"/>
                <a:ea typeface="Courier New" charset="0"/>
                <a:cs typeface="Courier New" charset="0"/>
                <a:hlinkClick r:id="rId3"/>
              </a:rPr>
              <a:t>https://</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13078</TotalTime>
  <Words>2573</Words>
  <Application>Microsoft Macintosh PowerPoint</Application>
  <PresentationFormat>On-screen Show (4:3)</PresentationFormat>
  <Paragraphs>618</Paragraphs>
  <Slides>81</Slides>
  <Notes>75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Calibri</vt:lpstr>
      <vt:lpstr>Courier</vt:lpstr>
      <vt:lpstr>Courier New</vt:lpstr>
      <vt:lpstr>ＭＳ Ｐゴシック</vt:lpstr>
      <vt:lpstr>Arial</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lpstr>In class exercise</vt:lpstr>
      <vt:lpstr>In class exercise</vt:lpstr>
      <vt:lpstr>Technology Review Template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541</cp:revision>
  <dcterms:created xsi:type="dcterms:W3CDTF">2015-01-21T04:58:27Z</dcterms:created>
  <dcterms:modified xsi:type="dcterms:W3CDTF">2017-04-20T17:26:08Z</dcterms:modified>
</cp:coreProperties>
</file>